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media/image10.jpg" ContentType="image/jpg"/>
  <Override PartName="/ppt/media/image11.jpg" ContentType="image/jp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2"/>
  </p:notesMasterIdLst>
  <p:sldIdLst>
    <p:sldId id="256" r:id="rId2"/>
    <p:sldId id="313" r:id="rId3"/>
    <p:sldId id="341" r:id="rId4"/>
    <p:sldId id="261" r:id="rId5"/>
    <p:sldId id="343" r:id="rId6"/>
    <p:sldId id="344" r:id="rId7"/>
    <p:sldId id="345" r:id="rId8"/>
    <p:sldId id="259" r:id="rId9"/>
    <p:sldId id="275" r:id="rId10"/>
    <p:sldId id="276" r:id="rId11"/>
    <p:sldId id="277" r:id="rId12"/>
    <p:sldId id="260" r:id="rId13"/>
    <p:sldId id="263" r:id="rId14"/>
    <p:sldId id="264" r:id="rId15"/>
    <p:sldId id="265" r:id="rId16"/>
    <p:sldId id="346" r:id="rId17"/>
    <p:sldId id="347" r:id="rId18"/>
    <p:sldId id="348" r:id="rId19"/>
    <p:sldId id="349" r:id="rId20"/>
    <p:sldId id="297" r:id="rId2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605" autoAdjust="0"/>
    <p:restoredTop sz="94688"/>
  </p:normalViewPr>
  <p:slideViewPr>
    <p:cSldViewPr>
      <p:cViewPr varScale="1">
        <p:scale>
          <a:sx n="116" d="100"/>
          <a:sy n="116" d="100"/>
        </p:scale>
        <p:origin x="1840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D474A3-9BFD-4BAD-8561-D7E029C70522}" type="datetimeFigureOut">
              <a:rPr lang="en-US" smtClean="0"/>
              <a:t>8/27/25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2F6AA1-FB17-4FE6-A263-7BC8876E4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650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2F6AA1-FB17-4FE6-A263-7BC8876E4BC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3657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4086DF17-0224-4F77-8190-317FF74C7ACA}" type="slidenum">
              <a:rPr lang="en-US" smtClean="0"/>
              <a:pPr>
                <a:spcBef>
                  <a:spcPct val="0"/>
                </a:spcBef>
              </a:pPr>
              <a:t>2</a:t>
            </a:fld>
            <a:endParaRPr lang="en-US"/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GB"/>
              <a:t>Change to 9</a:t>
            </a:r>
            <a:r>
              <a:rPr lang="en-GB" baseline="30000"/>
              <a:t>th</a:t>
            </a:r>
            <a:r>
              <a:rPr lang="en-GB"/>
              <a:t> Edition and change title to Exploring Strategy. Update design</a:t>
            </a:r>
          </a:p>
        </p:txBody>
      </p:sp>
    </p:spTree>
    <p:extLst>
      <p:ext uri="{BB962C8B-B14F-4D97-AF65-F5344CB8AC3E}">
        <p14:creationId xmlns:p14="http://schemas.microsoft.com/office/powerpoint/2010/main" val="18287741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D2EB55-AE28-B990-E075-6C0BCE0E13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1351843-26F3-9D0D-EF76-BC703E9ECD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A2B49C6-6AE2-C7B5-44F0-C2576661BF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251B13-A9D9-299C-00A1-EB10179BC4D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7205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9EB540-E562-5726-ECC8-E672375D00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4DDB14-F42F-BA03-3C2C-011890CC0C9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598B03C-D6E0-EC2D-C957-238C6CBE17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711DDD-7DCA-E27A-70EB-496D466D786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9367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688B4B-3885-EE7D-2C63-403A56398F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CD66244-4B0D-BA6A-5BA6-DBF53615D20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8E75A7B-950A-3FF4-CB22-742656FDB6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D0026D-A62F-3FA1-6251-11536DF7DC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7232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8/27/25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4510" y="6457950"/>
            <a:ext cx="1076628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2922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4510" y="6457950"/>
            <a:ext cx="1076628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2235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8/27/25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8/27/25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8/27/25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8/27/25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8/27/25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8/27/25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8/27/25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3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3392658"/>
            <a:ext cx="7851648" cy="1828800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ln>
                  <a:solidFill>
                    <a:schemeClr val="bg1">
                      <a:alpha val="82000"/>
                    </a:schemeClr>
                  </a:solidFill>
                </a:ln>
                <a:solidFill>
                  <a:srgbClr val="FF0000"/>
                </a:solidFill>
                <a:latin typeface="Arial Black" pitchFamily="34" charset="0"/>
              </a:rPr>
              <a:t>Entrepreneurship</a:t>
            </a:r>
            <a:r>
              <a:rPr lang="en-US" dirty="0">
                <a:ln>
                  <a:solidFill>
                    <a:schemeClr val="bg1">
                      <a:alpha val="82000"/>
                    </a:schemeClr>
                  </a:solidFill>
                </a:ln>
                <a:solidFill>
                  <a:schemeClr val="tx2">
                    <a:lumMod val="50000"/>
                  </a:schemeClr>
                </a:solidFill>
                <a:latin typeface="Arial Black" pitchFamily="34" charset="0"/>
              </a:rPr>
              <a:t> for Engineers </a:t>
            </a:r>
            <a:endParaRPr lang="en-US" dirty="0">
              <a:ln>
                <a:solidFill>
                  <a:schemeClr val="bg1">
                    <a:alpha val="82000"/>
                  </a:schemeClr>
                </a:solidFill>
              </a:ln>
              <a:solidFill>
                <a:srgbClr val="FF0000"/>
              </a:solidFill>
              <a:latin typeface="Arial Black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6800" y="6096000"/>
            <a:ext cx="4349496" cy="561536"/>
          </a:xfrm>
        </p:spPr>
        <p:txBody>
          <a:bodyPr>
            <a:no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Dr. Kalpana Ambepitiya</a:t>
            </a:r>
          </a:p>
        </p:txBody>
      </p:sp>
    </p:spTree>
    <p:extLst>
      <p:ext uri="{BB962C8B-B14F-4D97-AF65-F5344CB8AC3E}">
        <p14:creationId xmlns:p14="http://schemas.microsoft.com/office/powerpoint/2010/main" val="19882707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5BB77C-B4A9-85E5-9E2B-CE3A05D52E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CBF25F9E-A6CF-D6ED-CDE7-650E20F0FB42}"/>
              </a:ext>
            </a:extLst>
          </p:cNvPr>
          <p:cNvSpPr/>
          <p:nvPr/>
        </p:nvSpPr>
        <p:spPr>
          <a:xfrm>
            <a:off x="634231" y="1368266"/>
            <a:ext cx="7875538" cy="4400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438"/>
              </a:lnSpc>
            </a:pPr>
            <a:r>
              <a:rPr lang="en-US" sz="275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From Invention to Innovation to Commercialization</a:t>
            </a:r>
          </a:p>
          <a:p>
            <a:pPr>
              <a:lnSpc>
                <a:spcPts val="3438"/>
              </a:lnSpc>
            </a:pPr>
            <a:endParaRPr lang="en-US" sz="2750" dirty="0">
              <a:solidFill>
                <a:srgbClr val="1F1E1E"/>
              </a:solidFill>
              <a:latin typeface="Red Hat Text" pitchFamily="34" charset="0"/>
              <a:ea typeface="Red Hat Text" pitchFamily="34" charset="-122"/>
              <a:cs typeface="Red Hat Text" pitchFamily="34" charset="-120"/>
            </a:endParaRPr>
          </a:p>
          <a:p>
            <a:pPr>
              <a:lnSpc>
                <a:spcPts val="3438"/>
              </a:lnSpc>
            </a:pPr>
            <a:r>
              <a:rPr lang="en-US" sz="275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3. Commercialization</a:t>
            </a:r>
            <a:endParaRPr lang="en-US" sz="275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647763D-2641-CF4B-7258-9286B71C6B7F}"/>
              </a:ext>
            </a:extLst>
          </p:cNvPr>
          <p:cNvSpPr txBox="1"/>
          <p:nvPr/>
        </p:nvSpPr>
        <p:spPr>
          <a:xfrm>
            <a:off x="634231" y="2965622"/>
            <a:ext cx="813134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500" dirty="0">
                <a:solidFill>
                  <a:srgbClr val="000000"/>
                </a:solidFill>
                <a:latin typeface="Avenir Next" panose="020B0503020202020204" pitchFamily="34" charset="0"/>
              </a:rPr>
              <a:t>Commercialization is the process of bringing an invention or innovation to the market, making it available for customers, and generating revenue. It involves business development, funding, marketing, and scaling.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GB" sz="1500" dirty="0">
              <a:solidFill>
                <a:srgbClr val="000000"/>
              </a:solidFill>
              <a:latin typeface="Avenir Next" panose="020B0503020202020204" pitchFamily="34" charset="0"/>
            </a:endParaRPr>
          </a:p>
          <a:p>
            <a:pPr marL="285750" indent="-285750">
              <a:buFont typeface="+mj-lt"/>
              <a:buAutoNum type="arabicPeriod"/>
            </a:pPr>
            <a:r>
              <a:rPr lang="en-GB" sz="1500" dirty="0">
                <a:solidFill>
                  <a:srgbClr val="000000"/>
                </a:solidFill>
                <a:latin typeface="Avenir Next" panose="020B0503020202020204" pitchFamily="34" charset="0"/>
              </a:rPr>
              <a:t>Turning an invention/innovation into a profitable business</a:t>
            </a:r>
          </a:p>
          <a:p>
            <a:pPr marL="285750" indent="-285750">
              <a:buFont typeface="+mj-lt"/>
              <a:buAutoNum type="arabicPeriod"/>
            </a:pPr>
            <a:r>
              <a:rPr lang="en-GB" sz="1500" dirty="0">
                <a:solidFill>
                  <a:srgbClr val="000000"/>
                </a:solidFill>
                <a:latin typeface="Avenir Next" panose="020B0503020202020204" pitchFamily="34" charset="0"/>
              </a:rPr>
              <a:t>Involves product development, branding, pricing, and sales</a:t>
            </a:r>
          </a:p>
          <a:p>
            <a:pPr marL="285750" indent="-285750">
              <a:buFont typeface="+mj-lt"/>
              <a:buAutoNum type="arabicPeriod"/>
            </a:pPr>
            <a:r>
              <a:rPr lang="en-GB" sz="1500" dirty="0">
                <a:solidFill>
                  <a:srgbClr val="000000"/>
                </a:solidFill>
                <a:latin typeface="Avenir Next" panose="020B0503020202020204" pitchFamily="34" charset="0"/>
              </a:rPr>
              <a:t>Requires funding, investment, and partnerships</a:t>
            </a:r>
          </a:p>
          <a:p>
            <a:pPr marL="285750" indent="-285750">
              <a:buFont typeface="+mj-lt"/>
              <a:buAutoNum type="arabicPeriod"/>
            </a:pPr>
            <a:r>
              <a:rPr lang="en-GB" sz="1500" dirty="0">
                <a:solidFill>
                  <a:srgbClr val="000000"/>
                </a:solidFill>
                <a:latin typeface="Avenir Next" panose="020B0503020202020204" pitchFamily="34" charset="0"/>
              </a:rPr>
              <a:t>Must consider market demand, scalability, and competition</a:t>
            </a:r>
          </a:p>
          <a:p>
            <a:pPr algn="l"/>
            <a:endParaRPr lang="en-GB" sz="1500" dirty="0">
              <a:solidFill>
                <a:srgbClr val="000000"/>
              </a:solidFill>
              <a:latin typeface="Avenir Next" panose="020B0503020202020204" pitchFamily="34" charset="0"/>
            </a:endParaRPr>
          </a:p>
          <a:p>
            <a:pPr algn="l"/>
            <a:r>
              <a:rPr lang="en-GB" sz="1500" dirty="0">
                <a:solidFill>
                  <a:srgbClr val="000000"/>
                </a:solidFill>
                <a:latin typeface="Avenir Next" panose="020B0503020202020204" pitchFamily="34" charset="0"/>
              </a:rPr>
              <a:t>Examples - Tesla commercializing electric cars, Apple commercializing touchscreen smartphones, Uber commercializing ride-sharing technology</a:t>
            </a:r>
          </a:p>
          <a:p>
            <a:pPr algn="l"/>
            <a:endParaRPr lang="en-GB" sz="1500" dirty="0">
              <a:solidFill>
                <a:srgbClr val="000000"/>
              </a:solidFill>
              <a:latin typeface="Avenir Next" panose="020B0503020202020204" pitchFamily="3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697460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0CC77E-831D-C653-B231-6206BEEA82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4EDD45F4-1B8A-E20A-5C35-7818423DB56C}"/>
              </a:ext>
            </a:extLst>
          </p:cNvPr>
          <p:cNvSpPr/>
          <p:nvPr/>
        </p:nvSpPr>
        <p:spPr>
          <a:xfrm>
            <a:off x="634231" y="1368266"/>
            <a:ext cx="7875538" cy="4400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438"/>
              </a:lnSpc>
            </a:pPr>
            <a:r>
              <a:rPr lang="en-US" sz="275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From Invention to Innovation to Commercialization</a:t>
            </a:r>
          </a:p>
          <a:p>
            <a:pPr>
              <a:lnSpc>
                <a:spcPts val="3438"/>
              </a:lnSpc>
            </a:pPr>
            <a:endParaRPr lang="en-US" sz="2750" dirty="0">
              <a:solidFill>
                <a:srgbClr val="1F1E1E"/>
              </a:solidFill>
              <a:latin typeface="Red Hat Text" pitchFamily="34" charset="0"/>
              <a:ea typeface="Red Hat Text" pitchFamily="34" charset="-122"/>
              <a:cs typeface="Red Hat Text" pitchFamily="34" charset="-120"/>
            </a:endParaRPr>
          </a:p>
          <a:p>
            <a:pPr>
              <a:lnSpc>
                <a:spcPts val="3438"/>
              </a:lnSpc>
            </a:pPr>
            <a:r>
              <a:rPr lang="en-US" sz="275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The difference </a:t>
            </a:r>
            <a:endParaRPr lang="en-US" sz="2750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EDDE9843-A39C-6362-AEBB-97F195F633BF}"/>
              </a:ext>
            </a:extLst>
          </p:cNvPr>
          <p:cNvGraphicFramePr>
            <a:graphicFrameLocks noGrp="1"/>
          </p:cNvGraphicFramePr>
          <p:nvPr/>
        </p:nvGraphicFramePr>
        <p:xfrm>
          <a:off x="629048" y="2915146"/>
          <a:ext cx="7885906" cy="188595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054561">
                  <a:extLst>
                    <a:ext uri="{9D8B030D-6E8A-4147-A177-3AD203B41FA5}">
                      <a16:colId xmlns:a16="http://schemas.microsoft.com/office/drawing/2014/main" val="3936169952"/>
                    </a:ext>
                  </a:extLst>
                </a:gridCol>
                <a:gridCol w="1791730">
                  <a:extLst>
                    <a:ext uri="{9D8B030D-6E8A-4147-A177-3AD203B41FA5}">
                      <a16:colId xmlns:a16="http://schemas.microsoft.com/office/drawing/2014/main" val="461311034"/>
                    </a:ext>
                  </a:extLst>
                </a:gridCol>
                <a:gridCol w="2618088">
                  <a:extLst>
                    <a:ext uri="{9D8B030D-6E8A-4147-A177-3AD203B41FA5}">
                      <a16:colId xmlns:a16="http://schemas.microsoft.com/office/drawing/2014/main" val="3663184118"/>
                    </a:ext>
                  </a:extLst>
                </a:gridCol>
                <a:gridCol w="2421527">
                  <a:extLst>
                    <a:ext uri="{9D8B030D-6E8A-4147-A177-3AD203B41FA5}">
                      <a16:colId xmlns:a16="http://schemas.microsoft.com/office/drawing/2014/main" val="2236753238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algn="ctr"/>
                      <a:r>
                        <a:rPr lang="en-GB" sz="1100" b="1" dirty="0">
                          <a:latin typeface="Avenir Next" panose="020B0503020202020204" pitchFamily="34" charset="0"/>
                        </a:rPr>
                        <a:t>Feature</a:t>
                      </a:r>
                    </a:p>
                  </a:txBody>
                  <a:tcPr marL="57150" marR="57150" marT="28575" marB="2857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 b="1" dirty="0">
                          <a:latin typeface="Avenir Next" panose="020B0503020202020204" pitchFamily="34" charset="0"/>
                        </a:rPr>
                        <a:t>Invention</a:t>
                      </a:r>
                    </a:p>
                  </a:txBody>
                  <a:tcPr marL="57150" marR="57150" marT="28575" marB="2857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 b="1">
                          <a:latin typeface="Avenir Next" panose="020B0503020202020204" pitchFamily="34" charset="0"/>
                        </a:rPr>
                        <a:t>Innovation</a:t>
                      </a:r>
                    </a:p>
                  </a:txBody>
                  <a:tcPr marL="57150" marR="57150" marT="28575" marB="2857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 b="1" dirty="0">
                          <a:latin typeface="Avenir Next" panose="020B0503020202020204" pitchFamily="34" charset="0"/>
                        </a:rPr>
                        <a:t>Commercialization</a:t>
                      </a:r>
                    </a:p>
                  </a:txBody>
                  <a:tcPr marL="57150" marR="57150" marT="28575" marB="28575" anchor="ctr"/>
                </a:tc>
                <a:extLst>
                  <a:ext uri="{0D108BD9-81ED-4DB2-BD59-A6C34878D82A}">
                    <a16:rowId xmlns:a16="http://schemas.microsoft.com/office/drawing/2014/main" val="1739637270"/>
                  </a:ext>
                </a:extLst>
              </a:tr>
              <a:tr h="400050">
                <a:tc>
                  <a:txBody>
                    <a:bodyPr/>
                    <a:lstStyle/>
                    <a:p>
                      <a:r>
                        <a:rPr lang="en-GB" sz="1100" b="0">
                          <a:latin typeface="Avenir Next" panose="020B0503020202020204" pitchFamily="34" charset="0"/>
                        </a:rPr>
                        <a:t>Definition</a:t>
                      </a:r>
                    </a:p>
                  </a:txBody>
                  <a:tcPr marL="57150" marR="57150" marT="28575" marB="28575" anchor="ctr"/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latin typeface="Avenir Next" panose="020B0503020202020204" pitchFamily="34" charset="0"/>
                        </a:rPr>
                        <a:t>Creating something new</a:t>
                      </a:r>
                    </a:p>
                  </a:txBody>
                  <a:tcPr marL="57150" marR="57150" marT="28575" marB="28575" anchor="ctr"/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latin typeface="Avenir Next" panose="020B0503020202020204" pitchFamily="34" charset="0"/>
                        </a:rPr>
                        <a:t>Improving and applying the invention for Market fit</a:t>
                      </a:r>
                    </a:p>
                  </a:txBody>
                  <a:tcPr marL="57150" marR="57150" marT="28575" marB="28575" anchor="ctr"/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latin typeface="Avenir Next" panose="020B0503020202020204" pitchFamily="34" charset="0"/>
                        </a:rPr>
                        <a:t>Bringing the innovation to market</a:t>
                      </a:r>
                    </a:p>
                  </a:txBody>
                  <a:tcPr marL="57150" marR="57150" marT="28575" marB="28575" anchor="ctr"/>
                </a:tc>
                <a:extLst>
                  <a:ext uri="{0D108BD9-81ED-4DB2-BD59-A6C34878D82A}">
                    <a16:rowId xmlns:a16="http://schemas.microsoft.com/office/drawing/2014/main" val="232073210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r>
                        <a:rPr lang="en-GB" sz="1100" b="0">
                          <a:latin typeface="Avenir Next" panose="020B0503020202020204" pitchFamily="34" charset="0"/>
                        </a:rPr>
                        <a:t>Focus</a:t>
                      </a:r>
                    </a:p>
                  </a:txBody>
                  <a:tcPr marL="57150" marR="57150" marT="28575" marB="28575" anchor="ctr"/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latin typeface="Avenir Next" panose="020B0503020202020204" pitchFamily="34" charset="0"/>
                        </a:rPr>
                        <a:t>Discovery &amp; Research</a:t>
                      </a:r>
                    </a:p>
                  </a:txBody>
                  <a:tcPr marL="57150" marR="57150" marT="28575" marB="28575" anchor="ctr"/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latin typeface="Avenir Next" panose="020B0503020202020204" pitchFamily="34" charset="0"/>
                        </a:rPr>
                        <a:t>Practical application &amp; usability</a:t>
                      </a:r>
                    </a:p>
                  </a:txBody>
                  <a:tcPr marL="57150" marR="57150" marT="28575" marB="28575" anchor="ctr"/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latin typeface="Avenir Next" panose="020B0503020202020204" pitchFamily="34" charset="0"/>
                        </a:rPr>
                        <a:t>Business, sales &amp; profit</a:t>
                      </a:r>
                    </a:p>
                  </a:txBody>
                  <a:tcPr marL="57150" marR="57150" marT="28575" marB="28575" anchor="ctr"/>
                </a:tc>
                <a:extLst>
                  <a:ext uri="{0D108BD9-81ED-4DB2-BD59-A6C34878D82A}">
                    <a16:rowId xmlns:a16="http://schemas.microsoft.com/office/drawing/2014/main" val="373497874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r>
                        <a:rPr lang="en-GB" sz="1100" b="0">
                          <a:latin typeface="Avenir Next" panose="020B0503020202020204" pitchFamily="34" charset="0"/>
                        </a:rPr>
                        <a:t>Example</a:t>
                      </a:r>
                    </a:p>
                  </a:txBody>
                  <a:tcPr marL="57150" marR="57150" marT="28575" marB="28575" anchor="ctr"/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latin typeface="Avenir Next" panose="020B0503020202020204" pitchFamily="34" charset="0"/>
                        </a:rPr>
                        <a:t>Light bulb</a:t>
                      </a:r>
                    </a:p>
                  </a:txBody>
                  <a:tcPr marL="57150" marR="57150" marT="28575" marB="28575" anchor="ctr"/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latin typeface="Avenir Next" panose="020B0503020202020204" pitchFamily="34" charset="0"/>
                        </a:rPr>
                        <a:t>LED light bulbs</a:t>
                      </a:r>
                    </a:p>
                  </a:txBody>
                  <a:tcPr marL="57150" marR="57150" marT="28575" marB="28575" anchor="ctr"/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latin typeface="Avenir Next" panose="020B0503020202020204" pitchFamily="34" charset="0"/>
                        </a:rPr>
                        <a:t>Selling LED bulbs worldwide</a:t>
                      </a:r>
                    </a:p>
                  </a:txBody>
                  <a:tcPr marL="57150" marR="57150" marT="28575" marB="28575" anchor="ctr"/>
                </a:tc>
                <a:extLst>
                  <a:ext uri="{0D108BD9-81ED-4DB2-BD59-A6C34878D82A}">
                    <a16:rowId xmlns:a16="http://schemas.microsoft.com/office/drawing/2014/main" val="2638290897"/>
                  </a:ext>
                </a:extLst>
              </a:tr>
              <a:tr h="400050">
                <a:tc>
                  <a:txBody>
                    <a:bodyPr/>
                    <a:lstStyle/>
                    <a:p>
                      <a:r>
                        <a:rPr lang="en-GB" sz="1100" b="0" dirty="0">
                          <a:latin typeface="Avenir Next" panose="020B0503020202020204" pitchFamily="34" charset="0"/>
                        </a:rPr>
                        <a:t>Risk</a:t>
                      </a:r>
                    </a:p>
                  </a:txBody>
                  <a:tcPr marL="57150" marR="57150" marT="28575" marB="28575" anchor="ctr"/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latin typeface="Avenir Next" panose="020B0503020202020204" pitchFamily="34" charset="0"/>
                        </a:rPr>
                        <a:t>High (may not work)</a:t>
                      </a:r>
                    </a:p>
                  </a:txBody>
                  <a:tcPr marL="57150" marR="57150" marT="28575" marB="28575" anchor="ctr"/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latin typeface="Avenir Next" panose="020B0503020202020204" pitchFamily="34" charset="0"/>
                        </a:rPr>
                        <a:t>Moderate (market validation needed)</a:t>
                      </a:r>
                    </a:p>
                  </a:txBody>
                  <a:tcPr marL="57150" marR="57150" marT="28575" marB="28575" anchor="ctr"/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latin typeface="Avenir Next" panose="020B0503020202020204" pitchFamily="34" charset="0"/>
                        </a:rPr>
                        <a:t>Business risk (competition, market demand)</a:t>
                      </a:r>
                    </a:p>
                  </a:txBody>
                  <a:tcPr marL="57150" marR="57150" marT="28575" marB="28575" anchor="ctr"/>
                </a:tc>
                <a:extLst>
                  <a:ext uri="{0D108BD9-81ED-4DB2-BD59-A6C34878D82A}">
                    <a16:rowId xmlns:a16="http://schemas.microsoft.com/office/drawing/2014/main" val="2218401881"/>
                  </a:ext>
                </a:extLst>
              </a:tr>
              <a:tr h="400050">
                <a:tc>
                  <a:txBody>
                    <a:bodyPr/>
                    <a:lstStyle/>
                    <a:p>
                      <a:r>
                        <a:rPr lang="en-GB" sz="1100" b="0" dirty="0">
                          <a:latin typeface="Avenir Next" panose="020B0503020202020204" pitchFamily="34" charset="0"/>
                        </a:rPr>
                        <a:t>Requires</a:t>
                      </a:r>
                    </a:p>
                  </a:txBody>
                  <a:tcPr marL="57150" marR="57150" marT="28575" marB="28575" anchor="ctr"/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latin typeface="Avenir Next" panose="020B0503020202020204" pitchFamily="34" charset="0"/>
                        </a:rPr>
                        <a:t>Creativity, R&amp;D, patents</a:t>
                      </a:r>
                    </a:p>
                  </a:txBody>
                  <a:tcPr marL="57150" marR="57150" marT="28575" marB="28575" anchor="ctr"/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latin typeface="Avenir Next" panose="020B0503020202020204" pitchFamily="34" charset="0"/>
                        </a:rPr>
                        <a:t>Iteration, customer feedback, business model</a:t>
                      </a:r>
                    </a:p>
                  </a:txBody>
                  <a:tcPr marL="57150" marR="57150" marT="28575" marB="28575" anchor="ctr"/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latin typeface="Avenir Next" panose="020B0503020202020204" pitchFamily="34" charset="0"/>
                        </a:rPr>
                        <a:t>Marketing, funding, scaling</a:t>
                      </a:r>
                    </a:p>
                  </a:txBody>
                  <a:tcPr marL="57150" marR="57150" marT="28575" marB="28575" anchor="ctr"/>
                </a:tc>
                <a:extLst>
                  <a:ext uri="{0D108BD9-81ED-4DB2-BD59-A6C34878D82A}">
                    <a16:rowId xmlns:a16="http://schemas.microsoft.com/office/drawing/2014/main" val="38635611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886421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67916" y="1224930"/>
            <a:ext cx="4592092" cy="393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094"/>
              </a:lnSpc>
            </a:pPr>
            <a:r>
              <a:rPr lang="en-US" sz="2469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Why Engineering Innovations Fail</a:t>
            </a:r>
            <a:endParaRPr lang="en-US" sz="2469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92" y="3071589"/>
            <a:ext cx="5134943" cy="513494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714848" y="4910212"/>
            <a:ext cx="51346" cy="2673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94"/>
              </a:lnSpc>
            </a:pPr>
            <a:r>
              <a:rPr lang="en-US" sz="1313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1</a:t>
            </a:r>
            <a:endParaRPr lang="en-US" sz="1313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4492" y="3071589"/>
            <a:ext cx="5134943" cy="5134943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3389933" y="3947443"/>
            <a:ext cx="100236" cy="2673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94"/>
              </a:lnSpc>
            </a:pPr>
            <a:r>
              <a:rPr lang="en-US" sz="1313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2</a:t>
            </a:r>
            <a:endParaRPr lang="en-US" sz="1313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04492" y="3071589"/>
            <a:ext cx="5134943" cy="513494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521771" y="3579689"/>
            <a:ext cx="100236" cy="2673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94"/>
              </a:lnSpc>
            </a:pPr>
            <a:r>
              <a:rPr lang="en-US" sz="1313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3</a:t>
            </a:r>
            <a:endParaRPr lang="en-US" sz="1313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04492" y="3071589"/>
            <a:ext cx="5134943" cy="5134943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5652046" y="3947443"/>
            <a:ext cx="103287" cy="2673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94"/>
              </a:lnSpc>
            </a:pPr>
            <a:r>
              <a:rPr lang="en-US" sz="1313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4</a:t>
            </a:r>
            <a:endParaRPr lang="en-US" sz="1313" dirty="0"/>
          </a:p>
        </p:txBody>
      </p:sp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04492" y="3071589"/>
            <a:ext cx="5134943" cy="5134943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6353101" y="4910212"/>
            <a:ext cx="100236" cy="2673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94"/>
              </a:lnSpc>
            </a:pPr>
            <a:r>
              <a:rPr lang="en-US" sz="1313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5</a:t>
            </a:r>
            <a:endParaRPr lang="en-US" sz="1313" dirty="0"/>
          </a:p>
        </p:txBody>
      </p:sp>
      <p:sp>
        <p:nvSpPr>
          <p:cNvPr id="13" name="Text 6"/>
          <p:cNvSpPr/>
          <p:nvPr/>
        </p:nvSpPr>
        <p:spPr>
          <a:xfrm>
            <a:off x="467915" y="3163937"/>
            <a:ext cx="1481138" cy="1966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1531"/>
              </a:lnSpc>
            </a:pPr>
            <a:r>
              <a:rPr lang="en-US" sz="1219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Lack of Market Demand</a:t>
            </a:r>
            <a:endParaRPr lang="en-US" sz="1219" dirty="0"/>
          </a:p>
        </p:txBody>
      </p:sp>
      <p:sp>
        <p:nvSpPr>
          <p:cNvPr id="14" name="Text 7"/>
          <p:cNvSpPr/>
          <p:nvPr/>
        </p:nvSpPr>
        <p:spPr>
          <a:xfrm>
            <a:off x="467915" y="3440758"/>
            <a:ext cx="1481138" cy="4278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656"/>
              </a:lnSpc>
            </a:pPr>
            <a:r>
              <a:rPr lang="en-US" sz="1031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No market for your product or service.</a:t>
            </a:r>
            <a:endParaRPr lang="en-US" sz="1031" dirty="0"/>
          </a:p>
        </p:txBody>
      </p:sp>
      <p:sp>
        <p:nvSpPr>
          <p:cNvPr id="15" name="Text 8"/>
          <p:cNvSpPr/>
          <p:nvPr/>
        </p:nvSpPr>
        <p:spPr>
          <a:xfrm>
            <a:off x="2149599" y="2179737"/>
            <a:ext cx="1481212" cy="1966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1531"/>
              </a:lnSpc>
            </a:pPr>
            <a:r>
              <a:rPr lang="en-US" sz="1219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Poor Business Model</a:t>
            </a:r>
            <a:endParaRPr lang="en-US" sz="1219" dirty="0"/>
          </a:p>
        </p:txBody>
      </p:sp>
      <p:sp>
        <p:nvSpPr>
          <p:cNvPr id="16" name="Text 9"/>
          <p:cNvSpPr/>
          <p:nvPr/>
        </p:nvSpPr>
        <p:spPr>
          <a:xfrm>
            <a:off x="2149599" y="2456557"/>
            <a:ext cx="1481212" cy="6418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656"/>
              </a:lnSpc>
            </a:pPr>
            <a:r>
              <a:rPr lang="en-US" sz="1031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Unsustainable revenue generation and cost structure.</a:t>
            </a:r>
            <a:endParaRPr lang="en-US" sz="1031" dirty="0"/>
          </a:p>
        </p:txBody>
      </p:sp>
      <p:sp>
        <p:nvSpPr>
          <p:cNvPr id="17" name="Text 10"/>
          <p:cNvSpPr/>
          <p:nvPr/>
        </p:nvSpPr>
        <p:spPr>
          <a:xfrm>
            <a:off x="3831357" y="1885578"/>
            <a:ext cx="1481212" cy="1966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1531"/>
              </a:lnSpc>
            </a:pPr>
            <a:r>
              <a:rPr lang="en-US" sz="1219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Funding Constraints</a:t>
            </a:r>
            <a:endParaRPr lang="en-US" sz="1219" dirty="0"/>
          </a:p>
        </p:txBody>
      </p:sp>
      <p:sp>
        <p:nvSpPr>
          <p:cNvPr id="18" name="Text 11"/>
          <p:cNvSpPr/>
          <p:nvPr/>
        </p:nvSpPr>
        <p:spPr>
          <a:xfrm>
            <a:off x="3831357" y="2162398"/>
            <a:ext cx="1481212" cy="6418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656"/>
              </a:lnSpc>
            </a:pPr>
            <a:r>
              <a:rPr lang="en-US" sz="1031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Inability to secure sufficient capital to support growth.</a:t>
            </a:r>
            <a:endParaRPr lang="en-US" sz="1031" dirty="0"/>
          </a:p>
        </p:txBody>
      </p:sp>
      <p:sp>
        <p:nvSpPr>
          <p:cNvPr id="19" name="Text 12"/>
          <p:cNvSpPr/>
          <p:nvPr/>
        </p:nvSpPr>
        <p:spPr>
          <a:xfrm>
            <a:off x="5513115" y="2179737"/>
            <a:ext cx="1481212" cy="1966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1531"/>
              </a:lnSpc>
            </a:pPr>
            <a:r>
              <a:rPr lang="en-US" sz="1219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Challenges</a:t>
            </a:r>
            <a:endParaRPr lang="en-US" sz="1219" dirty="0"/>
          </a:p>
        </p:txBody>
      </p:sp>
      <p:sp>
        <p:nvSpPr>
          <p:cNvPr id="20" name="Text 13"/>
          <p:cNvSpPr/>
          <p:nvPr/>
        </p:nvSpPr>
        <p:spPr>
          <a:xfrm>
            <a:off x="5513115" y="2456557"/>
            <a:ext cx="1481212" cy="6418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656"/>
              </a:lnSpc>
            </a:pPr>
            <a:r>
              <a:rPr lang="en-US" sz="1031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Technical difficulties, regulatory hurdles, and unforeseen obstacles.</a:t>
            </a:r>
            <a:endParaRPr lang="en-US" sz="1031" dirty="0"/>
          </a:p>
        </p:txBody>
      </p:sp>
      <p:sp>
        <p:nvSpPr>
          <p:cNvPr id="21" name="Text 14"/>
          <p:cNvSpPr/>
          <p:nvPr/>
        </p:nvSpPr>
        <p:spPr>
          <a:xfrm>
            <a:off x="7194873" y="2949997"/>
            <a:ext cx="1481212" cy="1966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1531"/>
              </a:lnSpc>
            </a:pPr>
            <a:r>
              <a:rPr lang="en-US" sz="1219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IP Issues</a:t>
            </a:r>
            <a:endParaRPr lang="en-US" sz="1219" dirty="0"/>
          </a:p>
        </p:txBody>
      </p:sp>
      <p:sp>
        <p:nvSpPr>
          <p:cNvPr id="22" name="Text 15"/>
          <p:cNvSpPr/>
          <p:nvPr/>
        </p:nvSpPr>
        <p:spPr>
          <a:xfrm>
            <a:off x="7194873" y="3226817"/>
            <a:ext cx="1481212" cy="6418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656"/>
              </a:lnSpc>
            </a:pPr>
            <a:r>
              <a:rPr lang="en-US" sz="1031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Insufficient protection for invention or lack of proper enforcement.</a:t>
            </a:r>
            <a:endParaRPr lang="en-US" sz="1031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85444" y="788566"/>
            <a:ext cx="5286756" cy="779059"/>
          </a:xfrm>
          <a:prstGeom prst="rect">
            <a:avLst/>
          </a:prstGeom>
        </p:spPr>
        <p:txBody>
          <a:bodyPr vert="horz" wrap="square" lIns="0" tIns="9525" rIns="0" bIns="0" rtlCol="0" anchor="b">
            <a:spAutoFit/>
          </a:bodyPr>
          <a:lstStyle/>
          <a:p>
            <a:pPr marL="9525">
              <a:spcBef>
                <a:spcPts val="75"/>
              </a:spcBef>
            </a:pPr>
            <a:r>
              <a:rPr spc="-188" dirty="0"/>
              <a:t>E</a:t>
            </a:r>
            <a:r>
              <a:rPr lang="en-US" spc="-188" dirty="0"/>
              <a:t>ntrepreneurship</a:t>
            </a:r>
            <a:endParaRPr spc="-188" dirty="0"/>
          </a:p>
        </p:txBody>
      </p:sp>
      <p:sp>
        <p:nvSpPr>
          <p:cNvPr id="3" name="object 3"/>
          <p:cNvSpPr txBox="1"/>
          <p:nvPr/>
        </p:nvSpPr>
        <p:spPr>
          <a:xfrm>
            <a:off x="228600" y="1656194"/>
            <a:ext cx="8382000" cy="4574649"/>
          </a:xfrm>
          <a:prstGeom prst="rect">
            <a:avLst/>
          </a:prstGeom>
        </p:spPr>
        <p:txBody>
          <a:bodyPr vert="horz" wrap="square" lIns="0" tIns="82867" rIns="0" bIns="0" rtlCol="0">
            <a:spAutoFit/>
          </a:bodyPr>
          <a:lstStyle/>
          <a:p>
            <a:pPr marL="9525">
              <a:spcBef>
                <a:spcPts val="652"/>
              </a:spcBef>
              <a:tabLst>
                <a:tab pos="5137785" algn="l"/>
              </a:tabLst>
            </a:pPr>
            <a:r>
              <a:rPr sz="3200" spc="64" dirty="0">
                <a:cs typeface="Arial"/>
              </a:rPr>
              <a:t>C</a:t>
            </a:r>
            <a:r>
              <a:rPr sz="3200" spc="23" dirty="0">
                <a:cs typeface="Arial"/>
              </a:rPr>
              <a:t>r</a:t>
            </a:r>
            <a:r>
              <a:rPr sz="3200" spc="90" dirty="0">
                <a:cs typeface="Arial"/>
              </a:rPr>
              <a:t>eatin</a:t>
            </a:r>
            <a:r>
              <a:rPr sz="3200" spc="124" dirty="0">
                <a:cs typeface="Arial"/>
              </a:rPr>
              <a:t>g</a:t>
            </a:r>
            <a:r>
              <a:rPr sz="3200" spc="101" dirty="0">
                <a:cs typeface="Arial"/>
              </a:rPr>
              <a:t> </a:t>
            </a:r>
            <a:r>
              <a:rPr sz="3200" spc="98" dirty="0">
                <a:cs typeface="Arial"/>
              </a:rPr>
              <a:t>th</a:t>
            </a:r>
            <a:r>
              <a:rPr sz="3200" spc="135" dirty="0">
                <a:cs typeface="Arial"/>
              </a:rPr>
              <a:t>e</a:t>
            </a:r>
            <a:r>
              <a:rPr sz="3200" spc="90" dirty="0">
                <a:cs typeface="Arial"/>
              </a:rPr>
              <a:t> </a:t>
            </a:r>
            <a:r>
              <a:rPr sz="3200" spc="60" dirty="0">
                <a:cs typeface="Arial"/>
              </a:rPr>
              <a:t>“New”</a:t>
            </a:r>
            <a:r>
              <a:rPr sz="3200" spc="86" dirty="0">
                <a:cs typeface="Arial"/>
              </a:rPr>
              <a:t> an</a:t>
            </a:r>
            <a:r>
              <a:rPr sz="3200" spc="90" dirty="0">
                <a:cs typeface="Arial"/>
              </a:rPr>
              <a:t>d</a:t>
            </a:r>
            <a:r>
              <a:rPr sz="3200" spc="83" dirty="0">
                <a:cs typeface="Arial"/>
              </a:rPr>
              <a:t> </a:t>
            </a:r>
            <a:r>
              <a:rPr sz="3200" spc="71" dirty="0">
                <a:cs typeface="Arial"/>
              </a:rPr>
              <a:t>d</a:t>
            </a:r>
            <a:r>
              <a:rPr sz="3200" spc="75" dirty="0">
                <a:cs typeface="Arial"/>
              </a:rPr>
              <a:t>e</a:t>
            </a:r>
            <a:r>
              <a:rPr sz="3200" spc="109" dirty="0">
                <a:cs typeface="Arial"/>
              </a:rPr>
              <a:t>str</a:t>
            </a:r>
            <a:r>
              <a:rPr sz="3200" spc="158" dirty="0">
                <a:cs typeface="Arial"/>
              </a:rPr>
              <a:t>o</a:t>
            </a:r>
            <a:r>
              <a:rPr sz="3200" spc="101" dirty="0">
                <a:cs typeface="Arial"/>
              </a:rPr>
              <a:t>yin</a:t>
            </a:r>
            <a:r>
              <a:rPr sz="3200" spc="139" dirty="0">
                <a:cs typeface="Arial"/>
              </a:rPr>
              <a:t>g</a:t>
            </a:r>
            <a:r>
              <a:rPr sz="3200" spc="120" dirty="0">
                <a:cs typeface="Arial"/>
              </a:rPr>
              <a:t> </a:t>
            </a:r>
            <a:r>
              <a:rPr sz="3200" spc="98" dirty="0">
                <a:cs typeface="Arial"/>
              </a:rPr>
              <a:t>th</a:t>
            </a:r>
            <a:r>
              <a:rPr sz="3200" spc="135" dirty="0">
                <a:cs typeface="Arial"/>
              </a:rPr>
              <a:t>e</a:t>
            </a:r>
            <a:r>
              <a:rPr sz="3200" dirty="0">
                <a:cs typeface="Arial"/>
              </a:rPr>
              <a:t>	</a:t>
            </a:r>
            <a:r>
              <a:rPr sz="3200" spc="79" dirty="0">
                <a:cs typeface="Arial"/>
              </a:rPr>
              <a:t>“</a:t>
            </a:r>
            <a:r>
              <a:rPr sz="3200" spc="94" dirty="0">
                <a:cs typeface="Arial"/>
              </a:rPr>
              <a:t>Old”</a:t>
            </a:r>
            <a:endParaRPr sz="3200" dirty="0">
              <a:cs typeface="Arial"/>
            </a:endParaRPr>
          </a:p>
          <a:p>
            <a:pPr marL="352425" indent="-342900">
              <a:spcBef>
                <a:spcPts val="727"/>
              </a:spcBef>
              <a:buSzPct val="125000"/>
              <a:buAutoNum type="arabicPeriod"/>
              <a:tabLst>
                <a:tab pos="352425" algn="l"/>
              </a:tabLst>
            </a:pPr>
            <a:r>
              <a:rPr sz="3200" spc="41" dirty="0">
                <a:cs typeface="Arial"/>
              </a:rPr>
              <a:t>New</a:t>
            </a:r>
            <a:r>
              <a:rPr sz="3200" spc="79" dirty="0">
                <a:cs typeface="Arial"/>
              </a:rPr>
              <a:t> </a:t>
            </a:r>
            <a:r>
              <a:rPr sz="3200" spc="101" dirty="0">
                <a:cs typeface="Arial"/>
              </a:rPr>
              <a:t>knowledge</a:t>
            </a:r>
            <a:endParaRPr sz="3200" dirty="0">
              <a:cs typeface="Arial"/>
            </a:endParaRPr>
          </a:p>
          <a:p>
            <a:pPr marL="352425" indent="-342900">
              <a:spcBef>
                <a:spcPts val="630"/>
              </a:spcBef>
              <a:buSzPct val="125000"/>
              <a:buAutoNum type="arabicPeriod"/>
              <a:tabLst>
                <a:tab pos="352425" algn="l"/>
              </a:tabLst>
            </a:pPr>
            <a:r>
              <a:rPr sz="3200" spc="41" dirty="0">
                <a:cs typeface="Arial"/>
              </a:rPr>
              <a:t>New</a:t>
            </a:r>
            <a:r>
              <a:rPr sz="3200" spc="79" dirty="0">
                <a:cs typeface="Arial"/>
              </a:rPr>
              <a:t> </a:t>
            </a:r>
            <a:r>
              <a:rPr sz="3200" spc="116" dirty="0">
                <a:cs typeface="Arial"/>
              </a:rPr>
              <a:t>products</a:t>
            </a:r>
            <a:endParaRPr sz="3200" dirty="0">
              <a:cs typeface="Arial"/>
            </a:endParaRPr>
          </a:p>
          <a:p>
            <a:pPr marL="352425" indent="-342900">
              <a:spcBef>
                <a:spcPts val="623"/>
              </a:spcBef>
              <a:buSzPct val="125000"/>
              <a:buAutoNum type="arabicPeriod"/>
              <a:tabLst>
                <a:tab pos="352425" algn="l"/>
              </a:tabLst>
            </a:pPr>
            <a:r>
              <a:rPr sz="3200" spc="41" dirty="0">
                <a:cs typeface="Arial"/>
              </a:rPr>
              <a:t>New</a:t>
            </a:r>
            <a:r>
              <a:rPr sz="3200" spc="79" dirty="0">
                <a:cs typeface="Arial"/>
              </a:rPr>
              <a:t> </a:t>
            </a:r>
            <a:r>
              <a:rPr sz="3200" spc="53" dirty="0">
                <a:cs typeface="Arial"/>
              </a:rPr>
              <a:t>processes</a:t>
            </a:r>
            <a:endParaRPr sz="3200" dirty="0">
              <a:cs typeface="Arial"/>
            </a:endParaRPr>
          </a:p>
          <a:p>
            <a:pPr marL="352425" indent="-342900">
              <a:spcBef>
                <a:spcPts val="619"/>
              </a:spcBef>
              <a:buSzPct val="125000"/>
              <a:buAutoNum type="arabicPeriod"/>
              <a:tabLst>
                <a:tab pos="352425" algn="l"/>
              </a:tabLst>
            </a:pPr>
            <a:r>
              <a:rPr sz="3200" spc="41" dirty="0">
                <a:cs typeface="Arial"/>
              </a:rPr>
              <a:t>New</a:t>
            </a:r>
            <a:r>
              <a:rPr sz="3200" spc="23" dirty="0">
                <a:cs typeface="Arial"/>
              </a:rPr>
              <a:t> </a:t>
            </a:r>
            <a:r>
              <a:rPr sz="3200" spc="49" dirty="0">
                <a:cs typeface="Arial"/>
              </a:rPr>
              <a:t>services</a:t>
            </a:r>
            <a:endParaRPr sz="3200" dirty="0">
              <a:cs typeface="Arial"/>
            </a:endParaRPr>
          </a:p>
          <a:p>
            <a:pPr marL="352425" indent="-342900">
              <a:spcBef>
                <a:spcPts val="633"/>
              </a:spcBef>
              <a:buSzPct val="125000"/>
              <a:buAutoNum type="arabicPeriod"/>
              <a:tabLst>
                <a:tab pos="352425" algn="l"/>
              </a:tabLst>
            </a:pPr>
            <a:r>
              <a:rPr sz="3200" spc="41" dirty="0">
                <a:cs typeface="Arial"/>
              </a:rPr>
              <a:t>New</a:t>
            </a:r>
            <a:r>
              <a:rPr sz="3200" spc="19" dirty="0">
                <a:cs typeface="Arial"/>
              </a:rPr>
              <a:t> </a:t>
            </a:r>
            <a:r>
              <a:rPr sz="3200" spc="105" dirty="0">
                <a:cs typeface="Arial"/>
              </a:rPr>
              <a:t>markets</a:t>
            </a:r>
            <a:endParaRPr sz="3200" dirty="0">
              <a:cs typeface="Arial"/>
            </a:endParaRPr>
          </a:p>
          <a:p>
            <a:pPr marL="352425" indent="-342900">
              <a:spcBef>
                <a:spcPts val="623"/>
              </a:spcBef>
              <a:buSzPct val="125000"/>
              <a:buAutoNum type="arabicPeriod"/>
              <a:tabLst>
                <a:tab pos="352425" algn="l"/>
              </a:tabLst>
            </a:pPr>
            <a:r>
              <a:rPr sz="3200" spc="41" dirty="0">
                <a:cs typeface="Arial"/>
              </a:rPr>
              <a:t>New </a:t>
            </a:r>
            <a:r>
              <a:rPr sz="3200" spc="75" dirty="0">
                <a:cs typeface="Arial"/>
              </a:rPr>
              <a:t>business</a:t>
            </a:r>
            <a:r>
              <a:rPr sz="3200" spc="120" dirty="0">
                <a:cs typeface="Arial"/>
              </a:rPr>
              <a:t> </a:t>
            </a:r>
            <a:r>
              <a:rPr sz="3200" spc="101" dirty="0">
                <a:cs typeface="Arial"/>
              </a:rPr>
              <a:t>models</a:t>
            </a:r>
            <a:endParaRPr sz="3200" dirty="0">
              <a:cs typeface="Arial"/>
            </a:endParaRPr>
          </a:p>
          <a:p>
            <a:pPr marL="352425" indent="-342900">
              <a:spcBef>
                <a:spcPts val="619"/>
              </a:spcBef>
              <a:buSzPct val="125000"/>
              <a:buAutoNum type="arabicPeriod"/>
              <a:tabLst>
                <a:tab pos="352425" algn="l"/>
              </a:tabLst>
            </a:pPr>
            <a:r>
              <a:rPr sz="3200" spc="45" dirty="0">
                <a:cs typeface="Arial"/>
              </a:rPr>
              <a:t>New </a:t>
            </a:r>
            <a:r>
              <a:rPr sz="3200" spc="79" dirty="0">
                <a:cs typeface="Arial"/>
              </a:rPr>
              <a:t>raw</a:t>
            </a:r>
            <a:r>
              <a:rPr sz="3200" spc="116" dirty="0">
                <a:cs typeface="Arial"/>
              </a:rPr>
              <a:t> </a:t>
            </a:r>
            <a:r>
              <a:rPr sz="3200" spc="94" dirty="0">
                <a:cs typeface="Arial"/>
              </a:rPr>
              <a:t>materials</a:t>
            </a:r>
            <a:endParaRPr sz="3200" dirty="0">
              <a:cs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5162" y="500733"/>
            <a:ext cx="7924038" cy="1595148"/>
          </a:xfrm>
          <a:prstGeom prst="rect">
            <a:avLst/>
          </a:prstGeom>
        </p:spPr>
        <p:txBody>
          <a:bodyPr vert="horz" wrap="square" lIns="0" tIns="55721" rIns="0" bIns="0" rtlCol="0" anchor="b">
            <a:sp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/>
          <a:p>
            <a:pPr marL="9525" marR="3810">
              <a:spcBef>
                <a:spcPts val="439"/>
              </a:spcBef>
            </a:pPr>
            <a:r>
              <a:rPr lang="fr-FR" spc="-176" dirty="0"/>
              <a:t>Entrepreneurial </a:t>
            </a:r>
            <a:r>
              <a:rPr lang="fr-FR" spc="-236" dirty="0"/>
              <a:t>process </a:t>
            </a:r>
            <a:r>
              <a:rPr lang="fr-FR" spc="-90" dirty="0"/>
              <a:t>vs.  </a:t>
            </a:r>
            <a:r>
              <a:rPr lang="fr-FR" spc="-127" dirty="0" err="1"/>
              <a:t>Technopreneurial</a:t>
            </a:r>
            <a:r>
              <a:rPr lang="fr-FR" spc="56" dirty="0"/>
              <a:t> </a:t>
            </a:r>
            <a:r>
              <a:rPr lang="fr-FR" spc="-236" dirty="0"/>
              <a:t>process</a:t>
            </a:r>
          </a:p>
        </p:txBody>
      </p:sp>
      <p:sp>
        <p:nvSpPr>
          <p:cNvPr id="3" name="object 3"/>
          <p:cNvSpPr/>
          <p:nvPr/>
        </p:nvSpPr>
        <p:spPr>
          <a:xfrm>
            <a:off x="1175194" y="2417019"/>
            <a:ext cx="6793612" cy="396025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9600" y="533400"/>
            <a:ext cx="7924800" cy="1595630"/>
          </a:xfrm>
          <a:prstGeom prst="rect">
            <a:avLst/>
          </a:prstGeom>
        </p:spPr>
        <p:txBody>
          <a:bodyPr vert="horz" wrap="square" lIns="0" tIns="56198" rIns="0" bIns="0" rtlCol="0" anchor="b">
            <a:sp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/>
          <a:p>
            <a:pPr marL="9525" marR="3810">
              <a:spcBef>
                <a:spcPts val="443"/>
              </a:spcBef>
            </a:pPr>
            <a:r>
              <a:rPr lang="fr-FR" spc="-176" dirty="0"/>
              <a:t>Entrepreneurial </a:t>
            </a:r>
            <a:r>
              <a:rPr lang="fr-FR" spc="-236" dirty="0"/>
              <a:t>process </a:t>
            </a:r>
            <a:r>
              <a:rPr lang="fr-FR" spc="-90" dirty="0"/>
              <a:t>vs.  </a:t>
            </a:r>
            <a:r>
              <a:rPr lang="fr-FR" spc="-131" dirty="0" err="1"/>
              <a:t>Technopreneurial</a:t>
            </a:r>
            <a:r>
              <a:rPr lang="fr-FR" spc="75" dirty="0"/>
              <a:t> </a:t>
            </a:r>
            <a:r>
              <a:rPr lang="fr-FR" spc="-236" dirty="0"/>
              <a:t>process</a:t>
            </a:r>
          </a:p>
        </p:txBody>
      </p:sp>
      <p:sp>
        <p:nvSpPr>
          <p:cNvPr id="3" name="object 3"/>
          <p:cNvSpPr/>
          <p:nvPr/>
        </p:nvSpPr>
        <p:spPr>
          <a:xfrm>
            <a:off x="838200" y="2387726"/>
            <a:ext cx="6781800" cy="37082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42B119-EF4B-48F8-9E00-A0F1927E15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Characteristics of </a:t>
            </a:r>
            <a:r>
              <a:rPr lang="en-US" dirty="0" err="1"/>
              <a:t>Technopreneurs</a:t>
            </a:r>
            <a:r>
              <a:rPr lang="en-US" dirty="0"/>
              <a:t>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D851516-97E4-4054-A0B4-ED9898D5E7F0}"/>
              </a:ext>
            </a:extLst>
          </p:cNvPr>
          <p:cNvSpPr>
            <a:spLocks noGrp="1"/>
          </p:cNvSpPr>
          <p:nvPr>
            <p:ph sz="quarter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Innovation</a:t>
            </a:r>
          </a:p>
          <a:p>
            <a:r>
              <a:rPr lang="en-US" dirty="0"/>
              <a:t>Risk-taking</a:t>
            </a:r>
          </a:p>
          <a:p>
            <a:r>
              <a:rPr lang="en-US" dirty="0"/>
              <a:t>Opportunity seeking</a:t>
            </a:r>
          </a:p>
          <a:p>
            <a:r>
              <a:rPr lang="en-US" dirty="0"/>
              <a:t>Management</a:t>
            </a:r>
          </a:p>
          <a:p>
            <a:r>
              <a:rPr lang="en-US" dirty="0"/>
              <a:t>Profit orientation</a:t>
            </a:r>
          </a:p>
          <a:p>
            <a:r>
              <a:rPr lang="en-US" dirty="0"/>
              <a:t>Visionary</a:t>
            </a:r>
          </a:p>
          <a:p>
            <a:r>
              <a:rPr lang="en-US" dirty="0"/>
              <a:t>Creative</a:t>
            </a:r>
          </a:p>
          <a:p>
            <a:r>
              <a:rPr lang="en-US" dirty="0"/>
              <a:t>Practicability</a:t>
            </a:r>
          </a:p>
          <a:p>
            <a:r>
              <a:rPr lang="en-US" dirty="0"/>
              <a:t>Leadership</a:t>
            </a:r>
          </a:p>
          <a:p>
            <a:r>
              <a:rPr lang="en-US" dirty="0"/>
              <a:t>Rational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B9B0907-E534-4C5D-9E72-2B2FF45C4F4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Set own standards</a:t>
            </a:r>
          </a:p>
          <a:p>
            <a:r>
              <a:rPr lang="en-US" dirty="0"/>
              <a:t>Flexible</a:t>
            </a:r>
          </a:p>
          <a:p>
            <a:r>
              <a:rPr lang="en-US" dirty="0"/>
              <a:t>Hard working</a:t>
            </a:r>
          </a:p>
          <a:p>
            <a:r>
              <a:rPr lang="en-US" dirty="0"/>
              <a:t>Self-confidence</a:t>
            </a:r>
          </a:p>
          <a:p>
            <a:r>
              <a:rPr lang="en-US" dirty="0"/>
              <a:t>Persistent</a:t>
            </a:r>
          </a:p>
          <a:p>
            <a:r>
              <a:rPr lang="en-US" dirty="0"/>
              <a:t>Initiative</a:t>
            </a:r>
          </a:p>
          <a:p>
            <a:r>
              <a:rPr lang="en-US" dirty="0"/>
              <a:t>Committed</a:t>
            </a:r>
          </a:p>
          <a:p>
            <a:r>
              <a:rPr lang="en-US" dirty="0"/>
              <a:t>Reliable</a:t>
            </a:r>
          </a:p>
          <a:p>
            <a:r>
              <a:rPr lang="en-US" dirty="0"/>
              <a:t>Build strengths</a:t>
            </a:r>
          </a:p>
          <a:p>
            <a:r>
              <a:rPr lang="en-US" dirty="0"/>
              <a:t>Integrity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66133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Has Been?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Steve Jobs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/>
        <p:txBody>
          <a:bodyPr/>
          <a:lstStyle/>
          <a:p>
            <a:r>
              <a:rPr lang="en-US" dirty="0"/>
              <a:t>Bill Gates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392" y="2452119"/>
            <a:ext cx="2438400" cy="2389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2461497"/>
            <a:ext cx="2229792" cy="2929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798046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has Been…..?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Mark </a:t>
            </a:r>
            <a:r>
              <a:rPr lang="en-US" dirty="0" err="1"/>
              <a:t>Zuckerberg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/>
        <p:txBody>
          <a:bodyPr/>
          <a:lstStyle/>
          <a:p>
            <a:r>
              <a:rPr lang="en-US" dirty="0"/>
              <a:t>Sergey </a:t>
            </a:r>
            <a:r>
              <a:rPr lang="en-US" dirty="0" err="1"/>
              <a:t>Brin</a:t>
            </a:r>
            <a:r>
              <a:rPr lang="en-US" dirty="0"/>
              <a:t> and Larry Page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552700"/>
            <a:ext cx="1752600" cy="262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2971323"/>
            <a:ext cx="1885950" cy="17916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4150" y="2971323"/>
            <a:ext cx="2243316" cy="1689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481621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5FB3EE-E6C5-4408-92EB-6DC296E408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Classroom Group activity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E54D2B-4071-4364-85C2-DD3093A9BB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Pick any technopreneur and do a 5 minutes presentation on what motives he had to become an entrepreneur. </a:t>
            </a:r>
          </a:p>
        </p:txBody>
      </p:sp>
    </p:spTree>
    <p:extLst>
      <p:ext uri="{BB962C8B-B14F-4D97-AF65-F5344CB8AC3E}">
        <p14:creationId xmlns:p14="http://schemas.microsoft.com/office/powerpoint/2010/main" val="23277670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>
            <a:spLocks noGrp="1" noChangeArrowheads="1"/>
          </p:cNvSpPr>
          <p:nvPr>
            <p:ph type="ctrTitle" idx="4294967295"/>
          </p:nvPr>
        </p:nvSpPr>
        <p:spPr>
          <a:xfrm>
            <a:off x="1980010" y="2082405"/>
            <a:ext cx="4914900" cy="1918975"/>
          </a:xfrm>
        </p:spPr>
        <p:txBody>
          <a:bodyPr>
            <a:noAutofit/>
          </a:bodyPr>
          <a:lstStyle/>
          <a:p>
            <a:pPr algn="ctr" eaLnBrk="1" hangingPunct="1"/>
            <a:br>
              <a:rPr lang="en-US" sz="3600" dirty="0">
                <a:latin typeface="Arial" panose="020B0604020202020204" pitchFamily="34" charset="0"/>
              </a:rPr>
            </a:br>
            <a:r>
              <a:rPr lang="en-US" sz="3600" dirty="0">
                <a:latin typeface="Arial" panose="020B0604020202020204" pitchFamily="34" charset="0"/>
              </a:rPr>
              <a:t>Introduction to Technopreneurship</a:t>
            </a:r>
            <a:br>
              <a:rPr lang="en-US" sz="3600" dirty="0">
                <a:latin typeface="Arial" panose="020B0604020202020204" pitchFamily="34" charset="0"/>
              </a:rPr>
            </a:br>
            <a:br>
              <a:rPr lang="en-US" sz="3600" dirty="0">
                <a:latin typeface="Arial" panose="020B0604020202020204" pitchFamily="34" charset="0"/>
              </a:rPr>
            </a:br>
            <a:r>
              <a:rPr lang="en-US" sz="2000" dirty="0">
                <a:latin typeface="Arial" panose="020B0604020202020204" pitchFamily="34" charset="0"/>
              </a:rPr>
              <a:t>Session 02</a:t>
            </a:r>
            <a:br>
              <a:rPr lang="en-US" sz="3600" dirty="0">
                <a:latin typeface="Arial" panose="020B0604020202020204" pitchFamily="34" charset="0"/>
              </a:rPr>
            </a:br>
            <a:endParaRPr lang="en-US" sz="2100" dirty="0">
              <a:latin typeface="Arial" panose="020B0604020202020204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11E76-6ACE-4FE2-B993-B09811D5B49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282720"/>
      </p:ext>
    </p:extLst>
  </p:cSld>
  <p:clrMapOvr>
    <a:masterClrMapping/>
  </p:clrMapOvr>
  <p:transition>
    <p:cover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67000"/>
            <a:ext cx="8229600" cy="1143000"/>
          </a:xfrm>
        </p:spPr>
        <p:txBody>
          <a:bodyPr/>
          <a:lstStyle/>
          <a:p>
            <a:pPr algn="ctr"/>
            <a:r>
              <a:rPr lang="en-US" dirty="0"/>
              <a:t>The End</a:t>
            </a:r>
          </a:p>
        </p:txBody>
      </p:sp>
    </p:spTree>
    <p:extLst>
      <p:ext uri="{BB962C8B-B14F-4D97-AF65-F5344CB8AC3E}">
        <p14:creationId xmlns:p14="http://schemas.microsoft.com/office/powerpoint/2010/main" val="13715359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 sz="3600" dirty="0">
                <a:latin typeface="Times New Roman" panose="02020603050405020304" pitchFamily="18" charset="0"/>
              </a:rPr>
              <a:t>Chapter Objectives</a:t>
            </a:r>
            <a:br>
              <a:rPr lang="en-US" altLang="en-US" sz="3600" dirty="0">
                <a:latin typeface="Times New Roman" panose="02020603050405020304" pitchFamily="18" charset="0"/>
              </a:rPr>
            </a:br>
            <a:endParaRPr lang="en-US" altLang="en-US" sz="2000" dirty="0">
              <a:latin typeface="Times New Roman" panose="02020603050405020304" pitchFamily="18" charset="0"/>
            </a:endParaRP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609600" indent="-609600" eaLnBrk="1" hangingPunct="1">
              <a:lnSpc>
                <a:spcPct val="90000"/>
              </a:lnSpc>
              <a:buFontTx/>
              <a:buAutoNum type="arabicPeriod"/>
            </a:pPr>
            <a:r>
              <a:rPr lang="en-US" altLang="en-US" sz="2800" dirty="0">
                <a:latin typeface="Times New Roman" panose="02020603050405020304" pitchFamily="18" charset="0"/>
              </a:rPr>
              <a:t>Explain Technopreneurship and </a:t>
            </a:r>
            <a:r>
              <a:rPr lang="en-US" altLang="en-US" sz="2800" dirty="0" err="1">
                <a:latin typeface="Times New Roman" panose="02020603050405020304" pitchFamily="18" charset="0"/>
              </a:rPr>
              <a:t>Technopreneurs</a:t>
            </a:r>
            <a:r>
              <a:rPr lang="en-US" altLang="en-US" sz="2800" dirty="0">
                <a:latin typeface="Times New Roman" panose="02020603050405020304" pitchFamily="18" charset="0"/>
              </a:rPr>
              <a:t> .</a:t>
            </a:r>
          </a:p>
          <a:p>
            <a:pPr marL="609600" indent="-609600" eaLnBrk="1" hangingPunct="1">
              <a:lnSpc>
                <a:spcPct val="90000"/>
              </a:lnSpc>
              <a:buFontTx/>
              <a:buAutoNum type="arabicPeriod"/>
            </a:pPr>
            <a:r>
              <a:rPr lang="en-US" altLang="en-US" sz="2800" dirty="0">
                <a:latin typeface="Times New Roman" panose="02020603050405020304" pitchFamily="18" charset="0"/>
              </a:rPr>
              <a:t>Describe Knowledge-economy.</a:t>
            </a:r>
          </a:p>
          <a:p>
            <a:pPr marL="609600" indent="-609600" eaLnBrk="1" hangingPunct="1">
              <a:lnSpc>
                <a:spcPct val="90000"/>
              </a:lnSpc>
              <a:buFontTx/>
              <a:buAutoNum type="arabicPeriod"/>
            </a:pPr>
            <a:r>
              <a:rPr lang="en-US" altLang="en-US" sz="2800" dirty="0">
                <a:latin typeface="Times New Roman" panose="02020603050405020304" pitchFamily="18" charset="0"/>
              </a:rPr>
              <a:t>Discuss the meaning of Invention, Innovation and Creativity.</a:t>
            </a:r>
          </a:p>
          <a:p>
            <a:pPr marL="609600" indent="-609600" eaLnBrk="1" hangingPunct="1">
              <a:lnSpc>
                <a:spcPct val="90000"/>
              </a:lnSpc>
              <a:buFontTx/>
              <a:buAutoNum type="arabicPeriod"/>
            </a:pPr>
            <a:r>
              <a:rPr lang="en-US" altLang="en-US" sz="2800" dirty="0">
                <a:latin typeface="Times New Roman" panose="02020603050405020304" pitchFamily="18" charset="0"/>
              </a:rPr>
              <a:t>Identify the difference between Entrepreneurship and Technopreneurship.</a:t>
            </a:r>
          </a:p>
          <a:p>
            <a:pPr marL="609600" indent="-609600" eaLnBrk="1" hangingPunct="1">
              <a:lnSpc>
                <a:spcPct val="90000"/>
              </a:lnSpc>
              <a:buFontTx/>
              <a:buAutoNum type="arabicPeriod"/>
            </a:pPr>
            <a:r>
              <a:rPr lang="en-US" altLang="en-US" sz="2800" dirty="0">
                <a:latin typeface="Times New Roman" panose="02020603050405020304" pitchFamily="18" charset="0"/>
              </a:rPr>
              <a:t>Discuss the characteristics of </a:t>
            </a:r>
            <a:r>
              <a:rPr lang="en-US" altLang="en-US" sz="2800" dirty="0" err="1">
                <a:latin typeface="Times New Roman" panose="02020603050405020304" pitchFamily="18" charset="0"/>
              </a:rPr>
              <a:t>Technopreneurs</a:t>
            </a:r>
            <a:r>
              <a:rPr lang="en-US" altLang="en-US" sz="2800" dirty="0">
                <a:latin typeface="Times New Roman" panose="02020603050405020304" pitchFamily="18" charset="0"/>
              </a:rPr>
              <a:t>.</a:t>
            </a:r>
          </a:p>
        </p:txBody>
      </p:sp>
      <p:sp>
        <p:nvSpPr>
          <p:cNvPr id="17412" name="Line 4"/>
          <p:cNvSpPr>
            <a:spLocks noChangeShapeType="1"/>
          </p:cNvSpPr>
          <p:nvPr/>
        </p:nvSpPr>
        <p:spPr bwMode="auto">
          <a:xfrm>
            <a:off x="0" y="1219200"/>
            <a:ext cx="9144000" cy="0"/>
          </a:xfrm>
          <a:prstGeom prst="line">
            <a:avLst/>
          </a:prstGeom>
          <a:noFill/>
          <a:ln w="38100">
            <a:solidFill>
              <a:srgbClr val="99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6609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5162" y="612366"/>
            <a:ext cx="6933437" cy="1595148"/>
          </a:xfrm>
          <a:prstGeom prst="rect">
            <a:avLst/>
          </a:prstGeom>
        </p:spPr>
        <p:txBody>
          <a:bodyPr vert="horz" wrap="square" lIns="0" tIns="55721" rIns="0" bIns="0" rtlCol="0" anchor="b">
            <a:spAutoFit/>
          </a:bodyPr>
          <a:lstStyle/>
          <a:p>
            <a:pPr marL="9525" marR="3810">
              <a:spcBef>
                <a:spcPts val="439"/>
              </a:spcBef>
            </a:pPr>
            <a:r>
              <a:rPr spc="-56" dirty="0"/>
              <a:t>W</a:t>
            </a:r>
            <a:r>
              <a:rPr lang="en-US" spc="-56" dirty="0"/>
              <a:t>hat </a:t>
            </a:r>
            <a:r>
              <a:rPr lang="en-US" spc="-165" dirty="0"/>
              <a:t>is</a:t>
            </a:r>
            <a:r>
              <a:rPr spc="-165" dirty="0"/>
              <a:t> </a:t>
            </a:r>
            <a:r>
              <a:rPr spc="-79" dirty="0"/>
              <a:t>T</a:t>
            </a:r>
            <a:r>
              <a:rPr lang="en-US" spc="-79" dirty="0"/>
              <a:t>echnological </a:t>
            </a:r>
            <a:r>
              <a:rPr spc="-79" dirty="0"/>
              <a:t> </a:t>
            </a:r>
            <a:r>
              <a:rPr spc="-206" dirty="0"/>
              <a:t>E</a:t>
            </a:r>
            <a:r>
              <a:rPr lang="en-US" spc="-206" dirty="0"/>
              <a:t>ntrepreneurship</a:t>
            </a:r>
            <a:r>
              <a:rPr spc="-206" dirty="0"/>
              <a:t>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04800" y="2534126"/>
            <a:ext cx="8381999" cy="3546964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L="180975" marR="3810" indent="-171450">
              <a:spcBef>
                <a:spcPts val="79"/>
              </a:spcBef>
              <a:buSzPct val="125000"/>
              <a:buChar char="•"/>
              <a:tabLst>
                <a:tab pos="180975" algn="l"/>
              </a:tabLst>
            </a:pPr>
            <a:r>
              <a:rPr sz="2800" spc="101" dirty="0">
                <a:cs typeface="Arial"/>
              </a:rPr>
              <a:t>It </a:t>
            </a:r>
            <a:r>
              <a:rPr sz="2800" spc="71" dirty="0">
                <a:cs typeface="Arial"/>
              </a:rPr>
              <a:t>is </a:t>
            </a:r>
            <a:r>
              <a:rPr sz="2800" spc="113" dirty="0">
                <a:cs typeface="Arial"/>
              </a:rPr>
              <a:t>simply </a:t>
            </a:r>
            <a:r>
              <a:rPr sz="2800" spc="98" dirty="0">
                <a:cs typeface="Arial"/>
              </a:rPr>
              <a:t>entrepreneurship </a:t>
            </a:r>
            <a:r>
              <a:rPr sz="2800" spc="127" dirty="0">
                <a:cs typeface="Arial"/>
              </a:rPr>
              <a:t>in </a:t>
            </a:r>
            <a:r>
              <a:rPr sz="2800" spc="-8" dirty="0">
                <a:cs typeface="Arial"/>
              </a:rPr>
              <a:t>a </a:t>
            </a:r>
            <a:r>
              <a:rPr sz="2800" spc="109" dirty="0">
                <a:cs typeface="Arial"/>
              </a:rPr>
              <a:t>technology-intensive </a:t>
            </a:r>
            <a:r>
              <a:rPr sz="2800" spc="120" dirty="0">
                <a:cs typeface="Arial"/>
              </a:rPr>
              <a:t>context</a:t>
            </a:r>
            <a:endParaRPr sz="2800" dirty="0">
              <a:cs typeface="Arial"/>
            </a:endParaRPr>
          </a:p>
          <a:p>
            <a:pPr marL="180975" marR="536734" indent="-171450">
              <a:spcBef>
                <a:spcPts val="746"/>
              </a:spcBef>
              <a:buSzPct val="125000"/>
              <a:buChar char="•"/>
              <a:tabLst>
                <a:tab pos="180975" algn="l"/>
              </a:tabLst>
            </a:pPr>
            <a:r>
              <a:rPr sz="2800" spc="101" dirty="0">
                <a:cs typeface="Arial"/>
              </a:rPr>
              <a:t>It </a:t>
            </a:r>
            <a:r>
              <a:rPr sz="2800" spc="71" dirty="0">
                <a:cs typeface="Arial"/>
              </a:rPr>
              <a:t>is </a:t>
            </a:r>
            <a:r>
              <a:rPr sz="2800" spc="-8" dirty="0">
                <a:cs typeface="Arial"/>
              </a:rPr>
              <a:t>a </a:t>
            </a:r>
            <a:r>
              <a:rPr sz="2800" spc="64" dirty="0">
                <a:cs typeface="Arial"/>
              </a:rPr>
              <a:t>process </a:t>
            </a:r>
            <a:r>
              <a:rPr sz="2800" spc="143" dirty="0">
                <a:cs typeface="Arial"/>
              </a:rPr>
              <a:t>of </a:t>
            </a:r>
            <a:r>
              <a:rPr sz="2800" spc="124" dirty="0">
                <a:cs typeface="Arial"/>
              </a:rPr>
              <a:t>merging </a:t>
            </a:r>
            <a:r>
              <a:rPr sz="2800" spc="98" dirty="0">
                <a:cs typeface="Arial"/>
              </a:rPr>
              <a:t>technology </a:t>
            </a:r>
            <a:r>
              <a:rPr sz="2800" spc="75" dirty="0">
                <a:cs typeface="Arial"/>
              </a:rPr>
              <a:t>prowess </a:t>
            </a:r>
            <a:r>
              <a:rPr sz="2800" spc="83" dirty="0">
                <a:cs typeface="Arial"/>
              </a:rPr>
              <a:t>and  </a:t>
            </a:r>
            <a:r>
              <a:rPr sz="2800" spc="94" dirty="0">
                <a:cs typeface="Arial"/>
              </a:rPr>
              <a:t>entrepreneurial</a:t>
            </a:r>
            <a:r>
              <a:rPr sz="2800" spc="41" dirty="0">
                <a:cs typeface="Arial"/>
              </a:rPr>
              <a:t> </a:t>
            </a:r>
            <a:r>
              <a:rPr sz="2800" spc="101" dirty="0">
                <a:cs typeface="Arial"/>
              </a:rPr>
              <a:t>talent</a:t>
            </a:r>
            <a:r>
              <a:rPr lang="en-US" sz="2800" dirty="0">
                <a:cs typeface="Arial"/>
              </a:rPr>
              <a:t> </a:t>
            </a:r>
            <a:r>
              <a:rPr sz="2800" spc="86" dirty="0">
                <a:cs typeface="Arial"/>
              </a:rPr>
              <a:t>and</a:t>
            </a:r>
            <a:r>
              <a:rPr sz="2800" spc="71" dirty="0">
                <a:cs typeface="Arial"/>
              </a:rPr>
              <a:t> </a:t>
            </a:r>
            <a:r>
              <a:rPr sz="2800" spc="98" dirty="0">
                <a:cs typeface="Arial"/>
              </a:rPr>
              <a:t>skills</a:t>
            </a:r>
            <a:endParaRPr sz="2800" dirty="0">
              <a:cs typeface="Arial"/>
            </a:endParaRPr>
          </a:p>
          <a:p>
            <a:pPr>
              <a:spcBef>
                <a:spcPts val="11"/>
              </a:spcBef>
            </a:pPr>
            <a:endParaRPr sz="2800" dirty="0">
              <a:cs typeface="Arial"/>
            </a:endParaRPr>
          </a:p>
          <a:p>
            <a:pPr marL="9525" marR="1686878" indent="685800"/>
            <a:r>
              <a:rPr sz="2800" b="1" dirty="0">
                <a:cs typeface="Arial"/>
              </a:rPr>
              <a:t>Technology </a:t>
            </a:r>
            <a:r>
              <a:rPr sz="2800" b="1" spc="439" dirty="0">
                <a:cs typeface="Arial"/>
              </a:rPr>
              <a:t>+ </a:t>
            </a:r>
            <a:r>
              <a:rPr sz="2800" b="1" dirty="0">
                <a:cs typeface="Arial"/>
              </a:rPr>
              <a:t>Entrepreneurship</a:t>
            </a:r>
            <a:r>
              <a:rPr lang="en-US" sz="2800" b="1" dirty="0">
                <a:cs typeface="Arial"/>
              </a:rPr>
              <a:t> = </a:t>
            </a:r>
          </a:p>
          <a:p>
            <a:pPr marL="9525" marR="1686878" indent="685800"/>
            <a:endParaRPr lang="en-US" sz="2800" b="1" spc="8" dirty="0">
              <a:cs typeface="Arial"/>
            </a:endParaRPr>
          </a:p>
          <a:p>
            <a:pPr marL="9525" marR="1686878" indent="685800"/>
            <a:r>
              <a:rPr lang="en-US" sz="2800" b="1" spc="8" dirty="0">
                <a:cs typeface="Arial"/>
              </a:rPr>
              <a:t>			</a:t>
            </a:r>
            <a:r>
              <a:rPr lang="en-US" sz="2800" b="1" spc="8" dirty="0">
                <a:solidFill>
                  <a:srgbClr val="FF0000"/>
                </a:solidFill>
                <a:cs typeface="Arial"/>
              </a:rPr>
              <a:t>Technopreneurship</a:t>
            </a:r>
            <a:endParaRPr sz="2800" dirty="0">
              <a:solidFill>
                <a:srgbClr val="FF0000"/>
              </a:solidFill>
              <a:cs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867F9C-8CE3-47A1-889F-F43D8DB1C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Technopreneurship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B699B5-3B81-4E85-88BE-54F92DC1DE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altLang="en-US" sz="3200" dirty="0"/>
              <a:t>Technology entrepreneurs who develop an enterprise or business venture based on innovative technological products or services.</a:t>
            </a:r>
          </a:p>
          <a:p>
            <a:r>
              <a:rPr lang="en-US" altLang="en-US" sz="3200" dirty="0"/>
              <a:t>Describing an entrepreneur who uses cutting- edge technology to develop new business models</a:t>
            </a:r>
            <a:endParaRPr lang="en-GB" altLang="en-US" sz="3200" dirty="0"/>
          </a:p>
          <a:p>
            <a:r>
              <a:rPr lang="en-US" altLang="en-US" sz="3200" dirty="0">
                <a:cs typeface="Times New Roman" panose="02020603050405020304" pitchFamily="18" charset="0"/>
              </a:rPr>
              <a:t>Someone who uses technology to do something new or invents new devices &amp; then makes a business from selling these new things.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5979288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3C75F9-A6BF-4F7D-8192-B8CDF36B5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Therefore,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9B6F8B-EC98-49BC-AD6E-D8714D572A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en-US" dirty="0"/>
              <a:t>It is a socio-economic phenomenon which supports new economic growth in the k-based economy.</a:t>
            </a:r>
          </a:p>
          <a:p>
            <a:pPr lvl="1"/>
            <a:r>
              <a:rPr lang="en-US" altLang="en-US" dirty="0"/>
              <a:t>K-based economy – Knowledge-based economy</a:t>
            </a:r>
          </a:p>
          <a:p>
            <a:pPr lvl="2"/>
            <a:r>
              <a:rPr lang="en-US" b="0" i="0" dirty="0">
                <a:effectLst/>
                <a:latin typeface="SourceSansPro"/>
              </a:rPr>
              <a:t>The knowledge economy is a system of consumption and production that is based on </a:t>
            </a:r>
            <a:r>
              <a:rPr lang="en-US" dirty="0">
                <a:latin typeface="SourceSansPro"/>
              </a:rPr>
              <a:t>intellectual capital. </a:t>
            </a:r>
            <a:r>
              <a:rPr lang="en-US" b="0" i="0" dirty="0">
                <a:effectLst/>
                <a:latin typeface="SourceSansPro"/>
              </a:rPr>
              <a:t> </a:t>
            </a:r>
          </a:p>
          <a:p>
            <a:pPr lvl="2"/>
            <a:r>
              <a:rPr lang="en-US" b="0" i="0" dirty="0">
                <a:effectLst/>
                <a:latin typeface="SourceSansPro"/>
              </a:rPr>
              <a:t>It refers to the ability to capitalize on scientific discoveries and basic and applied research. </a:t>
            </a:r>
          </a:p>
          <a:p>
            <a:pPr lvl="2"/>
            <a:r>
              <a:rPr lang="en-US" b="0" i="0" dirty="0">
                <a:effectLst/>
                <a:latin typeface="SourceSansPro"/>
              </a:rPr>
              <a:t>This has come to represent a large component of all economic activity in most developed countries. </a:t>
            </a:r>
          </a:p>
          <a:p>
            <a:pPr lvl="2"/>
            <a:r>
              <a:rPr lang="en-US" b="0" i="0" dirty="0">
                <a:effectLst/>
                <a:latin typeface="SourceSansPro"/>
              </a:rPr>
              <a:t>In a knowledge economy, a significant component of value may thus consist of </a:t>
            </a:r>
            <a:r>
              <a:rPr lang="en-US" dirty="0">
                <a:latin typeface="SourceSansPro"/>
              </a:rPr>
              <a:t>intangible assets</a:t>
            </a:r>
            <a:r>
              <a:rPr lang="en-US" b="0" i="0" dirty="0">
                <a:effectLst/>
                <a:latin typeface="SourceSansPro"/>
              </a:rPr>
              <a:t> such as the value of its workers' knowledge or intellectual property.</a:t>
            </a:r>
            <a:endParaRPr lang="en-US" alt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34782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7A8DA-7979-4A2E-9108-D14082F8B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/>
            </a:br>
            <a:r>
              <a:rPr lang="en-US" b="0" i="0" dirty="0">
                <a:effectLst/>
                <a:latin typeface="SourceSansPro"/>
              </a:rPr>
              <a:t>The World Bank defines knowledge economies according to four pillars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27915-37CA-4943-B6A8-1E23C89DC9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l">
              <a:buNone/>
            </a:pPr>
            <a:r>
              <a:rPr lang="en-US" sz="2800" b="0" i="0" dirty="0">
                <a:effectLst/>
              </a:rPr>
              <a:t>1. Institutional structures that provide incentives for entrepreneurship and the use of knowledge.</a:t>
            </a:r>
          </a:p>
          <a:p>
            <a:pPr marL="0" indent="0" algn="l">
              <a:buNone/>
            </a:pPr>
            <a:r>
              <a:rPr lang="en-US" sz="2800" b="0" i="0" dirty="0">
                <a:effectLst/>
              </a:rPr>
              <a:t>2. Availability of skilled labor and a good education system.</a:t>
            </a:r>
          </a:p>
          <a:p>
            <a:pPr marL="0" indent="0" algn="l">
              <a:buNone/>
            </a:pPr>
            <a:r>
              <a:rPr lang="en-US" sz="2800" b="0" i="0" dirty="0">
                <a:effectLst/>
              </a:rPr>
              <a:t>3. Access to information and communication technology (ICT) infrastructures.</a:t>
            </a:r>
          </a:p>
          <a:p>
            <a:pPr marL="0" indent="0" algn="l">
              <a:buNone/>
            </a:pPr>
            <a:r>
              <a:rPr lang="en-US" sz="2800" b="0" i="0" dirty="0">
                <a:effectLst/>
              </a:rPr>
              <a:t>4. A vibrant innovation landscape that includes academia, the private sector, and civil society.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59133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34231" y="1368266"/>
            <a:ext cx="7875538" cy="4400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438"/>
              </a:lnSpc>
            </a:pPr>
            <a:r>
              <a:rPr lang="en-US" sz="275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From Invention to Innovation to Commercialization</a:t>
            </a:r>
          </a:p>
          <a:p>
            <a:pPr>
              <a:lnSpc>
                <a:spcPts val="3438"/>
              </a:lnSpc>
            </a:pPr>
            <a:endParaRPr lang="en-US" sz="2750" dirty="0">
              <a:solidFill>
                <a:srgbClr val="1F1E1E"/>
              </a:solidFill>
              <a:latin typeface="Red Hat Text" pitchFamily="34" charset="0"/>
              <a:ea typeface="Red Hat Text" pitchFamily="34" charset="-122"/>
              <a:cs typeface="Red Hat Text" pitchFamily="34" charset="-120"/>
            </a:endParaRPr>
          </a:p>
          <a:p>
            <a:pPr>
              <a:lnSpc>
                <a:spcPts val="3438"/>
              </a:lnSpc>
            </a:pPr>
            <a:r>
              <a:rPr lang="en-US" sz="275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1. Invention</a:t>
            </a:r>
            <a:endParaRPr lang="en-US" sz="275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EEDC3CF-29DB-0083-CB15-69AD6D2C932B}"/>
              </a:ext>
            </a:extLst>
          </p:cNvPr>
          <p:cNvSpPr txBox="1"/>
          <p:nvPr/>
        </p:nvSpPr>
        <p:spPr>
          <a:xfrm>
            <a:off x="634231" y="2965622"/>
            <a:ext cx="8131344" cy="263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500" dirty="0">
                <a:solidFill>
                  <a:srgbClr val="000000"/>
                </a:solidFill>
                <a:latin typeface="Avenir Next" panose="020B0503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An invention is the creation of a new idea, process, product, or technology that did not exist before. It is the result of research, creativity, and experimentation.</a:t>
            </a:r>
          </a:p>
          <a:p>
            <a:pPr algn="l"/>
            <a:endParaRPr lang="en-GB" sz="1500" dirty="0">
              <a:solidFill>
                <a:srgbClr val="000000"/>
              </a:solidFill>
              <a:latin typeface="Avenir Next" panose="020B0503020202020204" pitchFamily="3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285750" indent="-285750">
              <a:buFont typeface="+mj-lt"/>
              <a:buAutoNum type="arabicPeriod"/>
            </a:pPr>
            <a:r>
              <a:rPr lang="en-GB" sz="1500" dirty="0">
                <a:solidFill>
                  <a:srgbClr val="000000"/>
                </a:solidFill>
                <a:latin typeface="Avenir Next" panose="020B0503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Novel and original</a:t>
            </a:r>
          </a:p>
          <a:p>
            <a:pPr marL="285750" indent="-285750">
              <a:buFont typeface="+mj-lt"/>
              <a:buAutoNum type="arabicPeriod"/>
            </a:pPr>
            <a:r>
              <a:rPr lang="en-GB" sz="1500" dirty="0">
                <a:solidFill>
                  <a:srgbClr val="000000"/>
                </a:solidFill>
                <a:latin typeface="Avenir Next" panose="020B0503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Often involves technological breakthroughs</a:t>
            </a:r>
          </a:p>
          <a:p>
            <a:pPr marL="285750" indent="-285750">
              <a:buFont typeface="+mj-lt"/>
              <a:buAutoNum type="arabicPeriod"/>
            </a:pPr>
            <a:r>
              <a:rPr lang="en-GB" sz="1500" dirty="0">
                <a:solidFill>
                  <a:srgbClr val="000000"/>
                </a:solidFill>
                <a:latin typeface="Avenir Next" panose="020B0503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Requires research and development (R&amp;D)</a:t>
            </a:r>
          </a:p>
          <a:p>
            <a:pPr marL="285750" indent="-285750">
              <a:buFont typeface="+mj-lt"/>
              <a:buAutoNum type="arabicPeriod"/>
            </a:pPr>
            <a:r>
              <a:rPr lang="en-GB" sz="1500" dirty="0">
                <a:solidFill>
                  <a:srgbClr val="000000"/>
                </a:solidFill>
                <a:latin typeface="Avenir Next" panose="020B0503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Can be protected through patents</a:t>
            </a:r>
          </a:p>
          <a:p>
            <a:pPr algn="l"/>
            <a:endParaRPr lang="en-GB" sz="1500" dirty="0">
              <a:solidFill>
                <a:srgbClr val="000000"/>
              </a:solidFill>
              <a:latin typeface="Avenir Next" panose="020B0503020202020204" pitchFamily="3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algn="l"/>
            <a:r>
              <a:rPr lang="en-GB" sz="1500" dirty="0">
                <a:solidFill>
                  <a:srgbClr val="000000"/>
                </a:solidFill>
                <a:latin typeface="Avenir Next" panose="020B0503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Examples - The light bulb (Thomas Edison), The telephone (Alexander Graham Bell), The first electric car battery</a:t>
            </a:r>
          </a:p>
          <a:p>
            <a:pPr algn="l"/>
            <a:r>
              <a:rPr lang="en-US" sz="1500" dirty="0">
                <a:solidFill>
                  <a:srgbClr val="1F1E1E"/>
                </a:solidFill>
                <a:latin typeface="Avenir Next" panose="020B0503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endParaRPr lang="en-GB" sz="1500" dirty="0">
              <a:solidFill>
                <a:srgbClr val="000000"/>
              </a:solidFill>
              <a:latin typeface="Avenir Next" panose="020B0503020202020204" pitchFamily="3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970114-E465-27EF-ABBC-98702B7DB8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297DBAE9-A0AD-842F-D52C-0FA21B434BB4}"/>
              </a:ext>
            </a:extLst>
          </p:cNvPr>
          <p:cNvSpPr/>
          <p:nvPr/>
        </p:nvSpPr>
        <p:spPr>
          <a:xfrm>
            <a:off x="634231" y="1368266"/>
            <a:ext cx="7875538" cy="4400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438"/>
              </a:lnSpc>
            </a:pPr>
            <a:r>
              <a:rPr lang="en-US" sz="275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From Invention to Innovation to Commercialization</a:t>
            </a:r>
          </a:p>
          <a:p>
            <a:pPr>
              <a:lnSpc>
                <a:spcPts val="3438"/>
              </a:lnSpc>
            </a:pPr>
            <a:endParaRPr lang="en-US" sz="2750" dirty="0">
              <a:solidFill>
                <a:srgbClr val="1F1E1E"/>
              </a:solidFill>
              <a:latin typeface="Red Hat Text" pitchFamily="34" charset="0"/>
              <a:ea typeface="Red Hat Text" pitchFamily="34" charset="-122"/>
              <a:cs typeface="Red Hat Text" pitchFamily="34" charset="-120"/>
            </a:endParaRPr>
          </a:p>
          <a:p>
            <a:pPr>
              <a:lnSpc>
                <a:spcPts val="3438"/>
              </a:lnSpc>
            </a:pPr>
            <a:r>
              <a:rPr lang="en-US" sz="275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2. Innovation</a:t>
            </a:r>
            <a:endParaRPr lang="en-US" sz="275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CBBD94-47CB-31BF-FBF2-9A3E360C3756}"/>
              </a:ext>
            </a:extLst>
          </p:cNvPr>
          <p:cNvSpPr txBox="1"/>
          <p:nvPr/>
        </p:nvSpPr>
        <p:spPr>
          <a:xfrm>
            <a:off x="634231" y="2965622"/>
            <a:ext cx="8131344" cy="3093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500" dirty="0">
                <a:solidFill>
                  <a:srgbClr val="000000"/>
                </a:solidFill>
                <a:latin typeface="Avenir Next" panose="020B0503020202020204" pitchFamily="34" charset="0"/>
              </a:rPr>
              <a:t>Innovation is  improving, modifying, or applying an invention to solve real-world problems, create value, and achieve market success. It adds practical and commercial viability to an invention.</a:t>
            </a:r>
          </a:p>
          <a:p>
            <a:pPr algn="l"/>
            <a:endParaRPr lang="en-GB" sz="1500" dirty="0">
              <a:solidFill>
                <a:srgbClr val="000000"/>
              </a:solidFill>
              <a:latin typeface="Avenir Next" panose="020B0503020202020204" pitchFamily="34" charset="0"/>
            </a:endParaRPr>
          </a:p>
          <a:p>
            <a:pPr marL="285750" indent="-285750">
              <a:buFont typeface="+mj-lt"/>
              <a:buAutoNum type="arabicPeriod"/>
            </a:pPr>
            <a:r>
              <a:rPr lang="en-GB" sz="1500" dirty="0">
                <a:solidFill>
                  <a:srgbClr val="000000"/>
                </a:solidFill>
                <a:latin typeface="Avenir Next" panose="020B0503020202020204" pitchFamily="34" charset="0"/>
              </a:rPr>
              <a:t>Can be an improvement of an existing product or process</a:t>
            </a:r>
          </a:p>
          <a:p>
            <a:pPr marL="285750" indent="-285750">
              <a:buFont typeface="+mj-lt"/>
              <a:buAutoNum type="arabicPeriod"/>
            </a:pPr>
            <a:r>
              <a:rPr lang="en-GB" sz="1500" dirty="0">
                <a:solidFill>
                  <a:srgbClr val="000000"/>
                </a:solidFill>
                <a:latin typeface="Avenir Next" panose="020B0503020202020204" pitchFamily="34" charset="0"/>
              </a:rPr>
              <a:t>Focuses on usability and market fit</a:t>
            </a:r>
          </a:p>
          <a:p>
            <a:pPr marL="285750" indent="-285750">
              <a:buFont typeface="+mj-lt"/>
              <a:buAutoNum type="arabicPeriod"/>
            </a:pPr>
            <a:r>
              <a:rPr lang="en-GB" sz="1500" dirty="0">
                <a:solidFill>
                  <a:srgbClr val="000000"/>
                </a:solidFill>
                <a:latin typeface="Avenir Next" panose="020B0503020202020204" pitchFamily="34" charset="0"/>
              </a:rPr>
              <a:t>Can be technological, business model, or process innovation</a:t>
            </a:r>
          </a:p>
          <a:p>
            <a:pPr marL="285750" indent="-285750">
              <a:buFont typeface="+mj-lt"/>
              <a:buAutoNum type="arabicPeriod"/>
            </a:pPr>
            <a:r>
              <a:rPr lang="en-GB" sz="1500" dirty="0">
                <a:solidFill>
                  <a:srgbClr val="000000"/>
                </a:solidFill>
                <a:latin typeface="Avenir Next" panose="020B0503020202020204" pitchFamily="34" charset="0"/>
              </a:rPr>
              <a:t>Often requires customer feedback and iterative development</a:t>
            </a:r>
          </a:p>
          <a:p>
            <a:pPr algn="l"/>
            <a:endParaRPr lang="en-GB" sz="1500" dirty="0">
              <a:solidFill>
                <a:srgbClr val="000000"/>
              </a:solidFill>
              <a:latin typeface="Avenir Next" panose="020B0503020202020204" pitchFamily="34" charset="0"/>
            </a:endParaRPr>
          </a:p>
          <a:p>
            <a:pPr algn="l"/>
            <a:r>
              <a:rPr lang="en-GB" sz="1500" dirty="0">
                <a:solidFill>
                  <a:srgbClr val="000000"/>
                </a:solidFill>
                <a:latin typeface="Avenir Next" panose="020B0503020202020204" pitchFamily="34" charset="0"/>
              </a:rPr>
              <a:t>Examples - Smartphones (An innovation based on the telephone), Electric cars (An innovation based on conventional vehicles), E-commerce platforms (An innovation using the internet for trade)</a:t>
            </a:r>
          </a:p>
          <a:p>
            <a:pPr algn="l"/>
            <a:r>
              <a:rPr lang="en-US" sz="1500" dirty="0">
                <a:solidFill>
                  <a:srgbClr val="1F1E1E"/>
                </a:solidFill>
                <a:latin typeface="Avenir Next" panose="020B0503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endParaRPr lang="en-GB" sz="1500" dirty="0">
              <a:solidFill>
                <a:srgbClr val="000000"/>
              </a:solidFill>
              <a:latin typeface="Avenir Next" panose="020B0503020202020204" pitchFamily="3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7120752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low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  <a:scene3d>
            <a:camera prst="orthographicFront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1315</TotalTime>
  <Words>895</Words>
  <Application>Microsoft Macintosh PowerPoint</Application>
  <PresentationFormat>On-screen Show (4:3)</PresentationFormat>
  <Paragraphs>160</Paragraphs>
  <Slides>20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31" baseType="lpstr">
      <vt:lpstr>Arial</vt:lpstr>
      <vt:lpstr>Arial Black</vt:lpstr>
      <vt:lpstr>Avenir Next</vt:lpstr>
      <vt:lpstr>Calibri</vt:lpstr>
      <vt:lpstr>Constantia</vt:lpstr>
      <vt:lpstr>Red Hat Text</vt:lpstr>
      <vt:lpstr>Roboto Light</vt:lpstr>
      <vt:lpstr>SourceSansPro</vt:lpstr>
      <vt:lpstr>Times New Roman</vt:lpstr>
      <vt:lpstr>Wingdings 2</vt:lpstr>
      <vt:lpstr>Flow</vt:lpstr>
      <vt:lpstr>Entrepreneurship for Engineers </vt:lpstr>
      <vt:lpstr> Introduction to Technopreneurship  Session 02 </vt:lpstr>
      <vt:lpstr>Chapter Objectives </vt:lpstr>
      <vt:lpstr>What is Technological  Entrepreneurship?</vt:lpstr>
      <vt:lpstr>Technopreneurship </vt:lpstr>
      <vt:lpstr>Therefore, </vt:lpstr>
      <vt:lpstr> The World Bank defines knowledge economies according to four pillars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Entrepreneurship</vt:lpstr>
      <vt:lpstr>Entrepreneurial process vs.  Technopreneurial process</vt:lpstr>
      <vt:lpstr>Entrepreneurial process vs.  Technopreneurial process</vt:lpstr>
      <vt:lpstr>Characteristics of Technopreneurs </vt:lpstr>
      <vt:lpstr>Who Has Been?</vt:lpstr>
      <vt:lpstr>Who has Been…..?</vt:lpstr>
      <vt:lpstr>Classroom Group activity</vt:lpstr>
      <vt:lpstr>The End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Strategic Marketing Management</dc:title>
  <dc:creator>User</dc:creator>
  <cp:lastModifiedBy>kalpana ambepitiya</cp:lastModifiedBy>
  <cp:revision>96</cp:revision>
  <dcterms:created xsi:type="dcterms:W3CDTF">2006-08-16T00:00:00Z</dcterms:created>
  <dcterms:modified xsi:type="dcterms:W3CDTF">2025-08-27T02:51:14Z</dcterms:modified>
</cp:coreProperties>
</file>